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57" r:id="rId4"/>
    <p:sldId id="289" r:id="rId5"/>
    <p:sldId id="290" r:id="rId6"/>
    <p:sldId id="294" r:id="rId7"/>
    <p:sldId id="304" r:id="rId8"/>
    <p:sldId id="291" r:id="rId9"/>
    <p:sldId id="258" r:id="rId10"/>
    <p:sldId id="302" r:id="rId11"/>
    <p:sldId id="306" r:id="rId12"/>
    <p:sldId id="295" r:id="rId13"/>
    <p:sldId id="259" r:id="rId14"/>
    <p:sldId id="292" r:id="rId15"/>
    <p:sldId id="293" r:id="rId16"/>
    <p:sldId id="305" r:id="rId17"/>
    <p:sldId id="300" r:id="rId18"/>
    <p:sldId id="301" r:id="rId19"/>
    <p:sldId id="261" r:id="rId20"/>
    <p:sldId id="262" r:id="rId21"/>
    <p:sldId id="263" r:id="rId22"/>
    <p:sldId id="307" r:id="rId23"/>
    <p:sldId id="298" r:id="rId24"/>
    <p:sldId id="303" r:id="rId25"/>
    <p:sldId id="268" r:id="rId26"/>
    <p:sldId id="266" r:id="rId27"/>
    <p:sldId id="269" r:id="rId28"/>
    <p:sldId id="267" r:id="rId29"/>
    <p:sldId id="270" r:id="rId30"/>
    <p:sldId id="274" r:id="rId31"/>
    <p:sldId id="278" r:id="rId32"/>
    <p:sldId id="296" r:id="rId33"/>
    <p:sldId id="279" r:id="rId34"/>
    <p:sldId id="29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C017-69C4-4E9C-A18A-2A821A705AD7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8A3657-CFF0-4AB7-8A6A-C3F2602D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C017-69C4-4E9C-A18A-2A821A705AD7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3657-CFF0-4AB7-8A6A-C3F2602D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C017-69C4-4E9C-A18A-2A821A705AD7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3657-CFF0-4AB7-8A6A-C3F2602D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C017-69C4-4E9C-A18A-2A821A705AD7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8A3657-CFF0-4AB7-8A6A-C3F2602D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C017-69C4-4E9C-A18A-2A821A705AD7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3657-CFF0-4AB7-8A6A-C3F2602D91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C017-69C4-4E9C-A18A-2A821A705AD7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3657-CFF0-4AB7-8A6A-C3F2602D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C017-69C4-4E9C-A18A-2A821A705AD7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78A3657-CFF0-4AB7-8A6A-C3F2602D91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C017-69C4-4E9C-A18A-2A821A705AD7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3657-CFF0-4AB7-8A6A-C3F2602D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C017-69C4-4E9C-A18A-2A821A705AD7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3657-CFF0-4AB7-8A6A-C3F2602D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C017-69C4-4E9C-A18A-2A821A705AD7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3657-CFF0-4AB7-8A6A-C3F2602D9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C017-69C4-4E9C-A18A-2A821A705AD7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3657-CFF0-4AB7-8A6A-C3F2602D91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C7C017-69C4-4E9C-A18A-2A821A705AD7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8A3657-CFF0-4AB7-8A6A-C3F2602D91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0277" y="228600"/>
            <a:ext cx="70353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MEDIEVAL CHINA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ttp://academic.brooklyn.cuny.edu/core9/phalsall/images/han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8008469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More food means more people!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41245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What is the reason cities grew during the Tang and Song Dynasties? 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90" y="4419600"/>
            <a:ext cx="9082310" cy="193899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Trade of rice (agricultural crops)</a:t>
            </a:r>
            <a:endParaRPr lang="en-US" sz="6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8600" y="1027331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Chinese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Exports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90" y="4419600"/>
            <a:ext cx="9082310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Tea, Rice, and Porcelain</a:t>
            </a:r>
            <a:endParaRPr lang="en-US" sz="6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828800"/>
            <a:ext cx="19240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905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905000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76600"/>
            <a:ext cx="5181600" cy="335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28600" y="351710"/>
            <a:ext cx="8686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Why does trade grow during the Tang Dynasty?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r>
              <a:rPr lang="en-US" sz="2800" dirty="0" smtClean="0">
                <a:latin typeface="Arial" pitchFamily="34" charset="0"/>
                <a:ea typeface="Times New Roman" pitchFamily="18" charset="0"/>
              </a:rPr>
              <a:t> 1,100 mile long structure filled with barges carrying rice and other products, was built creating greater trade between North and South China.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9928" y="4419600"/>
            <a:ext cx="4758034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Grand Canal</a:t>
            </a:r>
            <a:endParaRPr lang="en-US" sz="6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67000"/>
            <a:ext cx="5562600" cy="390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28600" y="967263"/>
            <a:ext cx="8686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Cities and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What was the capital of the Tang Dynasty?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9756" y="4419600"/>
            <a:ext cx="3658374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Chang’an</a:t>
            </a:r>
            <a:endParaRPr lang="en-US" sz="6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28600" y="609600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Arial" pitchFamily="34" charset="0"/>
                <a:ea typeface="Times New Roman" pitchFamily="18" charset="0"/>
              </a:rPr>
              <a:t>Why did the Tang support Neo Confucianism?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590800"/>
            <a:ext cx="8207293" cy="286232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They 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wanted to make Buddhism less important in the society.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28600" y="855821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Arial" pitchFamily="34" charset="0"/>
                <a:ea typeface="Times New Roman" pitchFamily="18" charset="0"/>
              </a:rPr>
              <a:t>What is Neo Confucianism?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590800"/>
            <a:ext cx="8207293" cy="378565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Combination of Confucianism and Buddhism (ethical and spiritual)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farm1.static.flickr.com/50/130478930_28505fc5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581078" cy="5715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28600"/>
            <a:ext cx="8610600" cy="2667000"/>
          </a:xfrm>
          <a:solidFill>
            <a:schemeClr val="bg2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Students preparing for civil service examinations in China spent years memorizing  </a:t>
            </a:r>
            <a:r>
              <a:rPr lang="en-US" sz="3600" u="sng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writings</a:t>
            </a:r>
          </a:p>
          <a:p>
            <a:pPr algn="ctr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 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5791200"/>
            <a:ext cx="533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Confucius’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513" y="2500313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28600"/>
            <a:ext cx="8610600" cy="19050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How did having a bureaucracy of scholar-officials affect the Song Dynasty’s government?</a:t>
            </a:r>
          </a:p>
          <a:p>
            <a:pPr algn="ctr">
              <a:buNone/>
            </a:pP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001000" cy="286232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Made the government more efficient and stable.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984885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					: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Allowed Chinese to copy and print texts or drawings very quickly and in large quantities.  </a:t>
            </a:r>
          </a:p>
        </p:txBody>
      </p:sp>
      <p:pic>
        <p:nvPicPr>
          <p:cNvPr id="6" name="Picture 3" descr="http://blog.craftzine.com/woodblockp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971800"/>
            <a:ext cx="4418223" cy="29337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4953000"/>
            <a:ext cx="7772400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Wood Block Printing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156157"/>
            <a:ext cx="8305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When Han Dynasty collapsed, China broke into several rival kingdoms, each ruled by military leaders.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8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8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was a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time of disorder that followed the collapse of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www.china-mike.com/wp-content/uploads/2011/01/ancient-china-battle-smal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276600"/>
            <a:ext cx="4476750" cy="33528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228600"/>
            <a:ext cx="8001000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Period of Disunion</a:t>
            </a:r>
            <a:endParaRPr lang="en-US" sz="6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04800" y="492442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Printing Press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Paper was invented during the Han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Printing leads to paper currency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9" name="Picture 5" descr="http://www.ibiblio.org/chineseart/contents/arti/img/c02s02i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362200"/>
            <a:ext cx="5029200" cy="4219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1000" y="474821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Other Inventions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2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leads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to firearms (guns)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773" name="Picture 5" descr="http://warandgame.files.wordpress.com/2007/12/cann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6113565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4953000"/>
            <a:ext cx="7162800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Gunpowder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1000" y="474821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Other Inventions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2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thin, beautiful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pottery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953000"/>
            <a:ext cx="7162800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Porcelain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1000" y="228600"/>
            <a:ext cx="8382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Other Inventions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2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	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helps explorers go farther, discovery of Americas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953000"/>
            <a:ext cx="7162800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Magnetic Compass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05000"/>
            <a:ext cx="405571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1000" y="688776"/>
            <a:ext cx="8382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Other Inventions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The </a:t>
            </a:r>
            <a:r>
              <a:rPr lang="en-US" sz="2800" dirty="0" smtClean="0"/>
              <a:t>Chinese keep the </a:t>
            </a:r>
            <a:r>
              <a:rPr lang="en-US" sz="2800" u="sng" dirty="0" smtClean="0"/>
              <a:t>		</a:t>
            </a:r>
            <a:r>
              <a:rPr lang="en-US" sz="2800" dirty="0" smtClean="0"/>
              <a:t> and  </a:t>
            </a:r>
            <a:r>
              <a:rPr lang="en-US" sz="2800" u="sng" dirty="0" smtClean="0"/>
              <a:t>        		</a:t>
            </a:r>
            <a:r>
              <a:rPr lang="en-US" sz="2800" dirty="0" smtClean="0"/>
              <a:t> making process secret from other cultures </a:t>
            </a:r>
            <a:r>
              <a:rPr kumimoji="0" lang="en-US" sz="28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so that they could monopolize the trade for higher profits</a:t>
            </a:r>
            <a:r>
              <a:rPr kumimoji="0" lang="en-US" sz="32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953000"/>
            <a:ext cx="7162800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Silk and Porcelain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90800"/>
            <a:ext cx="19812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743200"/>
            <a:ext cx="2514600" cy="211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135523"/>
            <a:ext cx="8610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THE MONGOLS</a:t>
            </a: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 descr="http://upload.wikimedia.org/wikipedia/commons/archive/b/bc/20080531234048!Mongol_Empire_map_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096000" cy="479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61665"/>
            <a:ext cx="89154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Mongol Empire: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organized the Mongols who lived north of China (Mongolia) into a powerful army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Known for 2 things: horseback riding and war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Bloody and brutal attacks on much of Asia and Eastern Europe, killing men, women, and children in countless cities and villages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800" dirty="0" smtClean="0">
                <a:latin typeface="Arial" pitchFamily="34" charset="0"/>
                <a:ea typeface="Times New Roman" pitchFamily="18" charset="0"/>
              </a:rPr>
              <a:t>Grew wealthy from taxing goods they traded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5" name="Picture 3" descr="http://www.historyofjihad.org/mongo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395651"/>
            <a:ext cx="2057400" cy="2462349"/>
          </a:xfrm>
          <a:prstGeom prst="rect">
            <a:avLst/>
          </a:prstGeom>
          <a:noFill/>
        </p:spPr>
      </p:pic>
      <p:pic>
        <p:nvPicPr>
          <p:cNvPr id="3077" name="Picture 5" descr="http://aproductguy.files.wordpress.com/2010/02/genghis_kh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495800"/>
            <a:ext cx="3729789" cy="2362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4953000"/>
            <a:ext cx="6248400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Genghis Khan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615553"/>
            <a:ext cx="89154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Mongol Empire: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8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Genghis Khan’s grandson conquers China and declares himself emperor and begins the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Yuan dynasty</a:t>
            </a:r>
            <a:endParaRPr kumimoji="0" lang="en-US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800" dirty="0" smtClean="0">
                <a:latin typeface="Arial" pitchFamily="34" charset="0"/>
                <a:ea typeface="Times New Roman" pitchFamily="18" charset="0"/>
              </a:rPr>
              <a:t>The Yuan Dynasty marked the height of China’s power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26" name="Picture 2" descr="http://www.lssu.edu/faculty/jswedene/images/kublai_kh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150" y="3115717"/>
            <a:ext cx="2990850" cy="3742283"/>
          </a:xfrm>
          <a:prstGeom prst="rect">
            <a:avLst/>
          </a:prstGeom>
          <a:noFill/>
        </p:spPr>
      </p:pic>
      <p:pic>
        <p:nvPicPr>
          <p:cNvPr id="26628" name="Picture 4" descr="http://4.bp.blogspot.com/_Re2Zx2Db-TA/R4tHztVEgkI/AAAAAAAAADQ/LG83FdV5huQ/s400/china-yuan-lar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199" y="3048000"/>
            <a:ext cx="3948187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4953000"/>
            <a:ext cx="533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Kublai Khan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Yuan Dynasty: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The Mongols belonged to a different ethnic group, spoke a different language, worshipped different gods, wore different clothing, and had different customs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Kublai Khan kept control of the Chinese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did not force the Chinese to accept the Mongol way of life</a:t>
            </a:r>
            <a:endParaRPr lang="en-US" sz="2800" dirty="0" smtClean="0">
              <a:latin typeface="Arial" pitchFamily="34" charset="0"/>
              <a:ea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800" dirty="0" smtClean="0"/>
              <a:t>Sending Mongol soldiers throughout China to keep peace and watch for trouble. 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800" dirty="0" smtClean="0"/>
              <a:t>Making sure half of the civil service positions were of non-Chinese people. 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800" dirty="0" smtClean="0"/>
              <a:t>Making the Chinese people pay very high taxes. 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92442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Yuan Dynasty: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Mongol emperors welcomed foreign traders </a:t>
            </a:r>
            <a:r>
              <a:rPr lang="en-US" sz="3200" dirty="0" smtClean="0">
                <a:latin typeface="Arial" pitchFamily="34" charset="0"/>
                <a:ea typeface="Times New Roman" pitchFamily="18" charset="0"/>
              </a:rPr>
              <a:t>such as</a:t>
            </a:r>
            <a:r>
              <a:rPr lang="en-US" sz="3200" u="sng" dirty="0" smtClean="0">
                <a:latin typeface="Arial" pitchFamily="34" charset="0"/>
                <a:ea typeface="Times New Roman" pitchFamily="18" charset="0"/>
              </a:rPr>
              <a:t>				</a:t>
            </a:r>
            <a:r>
              <a:rPr lang="en-US" sz="3200" dirty="0" smtClean="0">
                <a:latin typeface="Arial" pitchFamily="34" charset="0"/>
                <a:ea typeface="Times New Roman" pitchFamily="18" charset="0"/>
              </a:rPr>
              <a:t>, to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Chinese ports.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Europeans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learned that </a:t>
            </a:r>
            <a:r>
              <a:rPr lang="en-US" sz="3200" dirty="0" smtClean="0"/>
              <a:t>China was a highly civilized country.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962400"/>
            <a:ext cx="533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Marco Polo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590800"/>
            <a:ext cx="2847975" cy="421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04800" y="534887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Intro: 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During Period of Disunion, cities and farms were destroyed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27" name="Picture 3" descr="http://scottthong.files.wordpress.com/2007/12/thewarlord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3514725" cy="5114925"/>
          </a:xfrm>
          <a:prstGeom prst="rect">
            <a:avLst/>
          </a:prstGeom>
          <a:noFill/>
        </p:spPr>
      </p:pic>
      <p:pic>
        <p:nvPicPr>
          <p:cNvPr id="26629" name="Picture 5" descr="http://www.peacenetwork.ca/images/backgrounder/burning_village_Stei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514600"/>
            <a:ext cx="50292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77327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End of the Yuan Dynasty: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latin typeface="Arial" pitchFamily="34" charset="0"/>
                <a:ea typeface="Times New Roman" pitchFamily="18" charset="0"/>
              </a:rPr>
              <a:t>  Failed Mongol invasion of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Japan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smtClean="0"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Mongol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empire could not hold back Chinese rebellion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2296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lgerian" pitchFamily="82" charset="0"/>
              </a:rPr>
              <a:t>MING DYNASTY</a:t>
            </a:r>
            <a:endParaRPr lang="en-US" sz="5400" b="1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526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Took over after Yuan Dynasty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Brought back official system of government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Built Forbidden City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Restored Great Wall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Practiced 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policy of avoiding contact with other nations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953000"/>
            <a:ext cx="533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Isolationism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aleidoscope.cultural-china.com/chinaWH/upload/upfiles/2009-06/23/the_great_chinese_mariner_zheng_heb3c14df8cb71b91c64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6096000" cy="45655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5029200"/>
            <a:ext cx="74676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lgerian" pitchFamily="82" charset="0"/>
              </a:rPr>
              <a:t>ZHENG HE</a:t>
            </a:r>
            <a:endParaRPr lang="en-US" sz="54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slaminchina.files.wordpress.com/2009/03/voyages-of-zheng-he-map-0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08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50292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Led 7 great voyages around India and to the east coast of Africa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Showed off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the power of China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 Isolationism</a:t>
            </a:r>
          </a:p>
          <a:p>
            <a:pPr algn="ctr"/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Effect of China: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209800"/>
            <a:ext cx="8686800" cy="286232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" pitchFamily="34" charset="0"/>
                <a:cs typeface="Arial" pitchFamily="34" charset="0"/>
              </a:rPr>
              <a:t>Western world had made huge leaps in technological progress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26474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Escape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During Period of Disunion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baseline="0" dirty="0" smtClean="0">
              <a:latin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u="sng" dirty="0" smtClean="0">
                <a:latin typeface="Arial" pitchFamily="34" charset="0"/>
              </a:rPr>
              <a:t>                        </a:t>
            </a:r>
            <a:r>
              <a:rPr lang="en-US" sz="2800" dirty="0" smtClean="0">
                <a:latin typeface="Arial" pitchFamily="34" charset="0"/>
              </a:rPr>
              <a:t>– a religion that offers comfort from suffering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800" b="1" baseline="0" dirty="0" smtClean="0"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u="sng" dirty="0" smtClean="0">
                <a:latin typeface="Arial" pitchFamily="34" charset="0"/>
              </a:rPr>
              <a:t>                         </a:t>
            </a:r>
            <a:r>
              <a:rPr lang="en-US" sz="2800" b="1" dirty="0" smtClean="0">
                <a:latin typeface="Arial" pitchFamily="34" charset="0"/>
              </a:rPr>
              <a:t>-</a:t>
            </a:r>
            <a:r>
              <a:rPr lang="en-US" sz="2800" dirty="0" smtClean="0">
                <a:latin typeface="Arial" pitchFamily="34" charset="0"/>
              </a:rPr>
              <a:t> stresses individual life and spirituality.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200" b="1" baseline="0" dirty="0" smtClean="0">
              <a:latin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1681" y="3352800"/>
            <a:ext cx="3945311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Buddhism</a:t>
            </a:r>
            <a:endParaRPr lang="en-US" sz="6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4562" y="5029200"/>
            <a:ext cx="2964274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Daoism</a:t>
            </a:r>
            <a:endParaRPr lang="en-US" sz="6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71799"/>
            <a:ext cx="5105400" cy="382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474821"/>
            <a:ext cx="9144000" cy="28007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Confucianism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vs. Buddhism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</a:rPr>
              <a:t> Buddhism – </a:t>
            </a:r>
            <a:r>
              <a:rPr lang="en-US" sz="2800" dirty="0" smtClean="0">
                <a:latin typeface="Arial" pitchFamily="34" charset="0"/>
              </a:rPr>
              <a:t>a religion that stresses a spiritual outlook and an escape from suffering</a:t>
            </a:r>
            <a:r>
              <a:rPr lang="en-US" sz="2800" b="1" dirty="0" smtClean="0">
                <a:latin typeface="Arial" pitchFamily="34" charset="0"/>
              </a:rPr>
              <a:t>.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baseline="0" dirty="0" smtClean="0"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</a:rPr>
              <a:t> Confucianism – </a:t>
            </a:r>
            <a:r>
              <a:rPr lang="en-US" sz="2800" dirty="0" smtClean="0">
                <a:latin typeface="Arial" pitchFamily="34" charset="0"/>
              </a:rPr>
              <a:t>a philosophy that stresses ethical and proper behavior</a:t>
            </a:r>
            <a:r>
              <a:rPr lang="en-US" sz="3200" dirty="0" smtClean="0">
                <a:latin typeface="Arial" pitchFamily="34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656039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 smtClean="0">
                <a:latin typeface="Arial" pitchFamily="34" charset="0"/>
              </a:rPr>
              <a:t>			</a:t>
            </a:r>
            <a:r>
              <a:rPr lang="en-US" sz="2800" dirty="0" smtClean="0">
                <a:latin typeface="Arial" pitchFamily="34" charset="0"/>
              </a:rPr>
              <a:t>led to an orderly Chinese society because it encouraged believers to follow their roles in society and obey their emperor</a:t>
            </a:r>
            <a:r>
              <a:rPr lang="en-US" sz="3200" b="1" dirty="0" smtClean="0">
                <a:latin typeface="Arial" pitchFamily="34" charset="0"/>
              </a:rPr>
              <a:t>.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2439" y="228600"/>
            <a:ext cx="5270995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Confucianism</a:t>
            </a:r>
            <a:endParaRPr lang="en-US" sz="6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200400"/>
            <a:ext cx="275166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871483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</a:rPr>
              <a:t>Historians view the </a:t>
            </a:r>
            <a:r>
              <a:rPr lang="en-US" sz="2800" u="sng" dirty="0" smtClean="0">
                <a:latin typeface="Arial" pitchFamily="34" charset="0"/>
              </a:rPr>
              <a:t>		</a:t>
            </a:r>
            <a:r>
              <a:rPr lang="en-US" sz="2800" dirty="0" smtClean="0">
                <a:latin typeface="Arial" pitchFamily="34" charset="0"/>
              </a:rPr>
              <a:t> dynasty as the Golden Age of Chinese civilization</a:t>
            </a:r>
            <a:r>
              <a:rPr lang="en-US" sz="3200" b="1" dirty="0" smtClean="0">
                <a:latin typeface="Arial" pitchFamily="34" charset="0"/>
              </a:rPr>
              <a:t>.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5649" y="228600"/>
            <a:ext cx="1964577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Tang</a:t>
            </a:r>
            <a:endParaRPr lang="en-US" sz="6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971800"/>
            <a:ext cx="44767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04800" y="873443"/>
            <a:ext cx="8839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</a:rPr>
              <a:t>  She was the only woman to take the title of emperor.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</a:rPr>
              <a:t>  She ruled during the Tang Dynasty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</a:rPr>
              <a:t>  She cut taxes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</a:rPr>
              <a:t>  Raised the salaries of government officials,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</a:rPr>
              <a:t>  Reduced expensive military operations,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</a:rPr>
              <a:t>  Reformed the government.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</a:rPr>
              <a:t>  She wanted to win the loyalty of the people.</a:t>
            </a:r>
            <a:endParaRPr lang="en-US" sz="2800" baseline="0" dirty="0" smtClean="0">
              <a:latin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343400"/>
            <a:ext cx="4830682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Empress Wu</a:t>
            </a:r>
            <a:endParaRPr lang="en-US" sz="6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038600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8600" y="1459704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Why did farming improve during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Song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Dynasty?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51" name="Picture 3" descr="http://www.paulnoll.com/China/Commerce/agri-rice-p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733800"/>
            <a:ext cx="4191000" cy="2876550"/>
          </a:xfrm>
          <a:prstGeom prst="rect">
            <a:avLst/>
          </a:prstGeom>
          <a:noFill/>
        </p:spPr>
      </p:pic>
      <p:pic>
        <p:nvPicPr>
          <p:cNvPr id="27653" name="Picture 5" descr="http://english.people.com.cn/200609/21/images/0920_C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3962400" cy="284302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28600"/>
            <a:ext cx="9144000" cy="193899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Arial" pitchFamily="34" charset="0"/>
                <a:ea typeface="Times New Roman" pitchFamily="18" charset="0"/>
              </a:rPr>
              <a:t>More land was cultivated for farming</a:t>
            </a:r>
            <a:endParaRPr lang="en-US" sz="6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743200"/>
            <a:ext cx="9144000" cy="378565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latin typeface="Arial" pitchFamily="34" charset="0"/>
                <a:ea typeface="Times New Roman" pitchFamily="18" charset="0"/>
              </a:rPr>
              <a:t>Farmers developed new kinds of rice which 	grew faster and easier</a:t>
            </a:r>
            <a:endParaRPr lang="en-US" sz="6000" dirty="0" smtClean="0"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6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631</TotalTime>
  <Words>566</Words>
  <Application>Microsoft Office PowerPoint</Application>
  <PresentationFormat>On-screen Show (4:3)</PresentationFormat>
  <Paragraphs>111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NUSD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NUSD</dc:creator>
  <cp:lastModifiedBy>jweaver</cp:lastModifiedBy>
  <cp:revision>66</cp:revision>
  <dcterms:created xsi:type="dcterms:W3CDTF">2010-04-21T19:24:51Z</dcterms:created>
  <dcterms:modified xsi:type="dcterms:W3CDTF">2012-10-30T18:25:32Z</dcterms:modified>
</cp:coreProperties>
</file>